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60" r:id="rId2"/>
    <p:sldId id="265" r:id="rId3"/>
    <p:sldId id="261" r:id="rId4"/>
    <p:sldId id="262" r:id="rId5"/>
    <p:sldId id="263" r:id="rId6"/>
    <p:sldId id="267" r:id="rId7"/>
    <p:sldId id="264" r:id="rId8"/>
    <p:sldId id="266"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766"/>
    <a:srgbClr val="33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102" autoAdjust="0"/>
  </p:normalViewPr>
  <p:slideViewPr>
    <p:cSldViewPr>
      <p:cViewPr varScale="1">
        <p:scale>
          <a:sx n="99" d="100"/>
          <a:sy n="99" d="100"/>
        </p:scale>
        <p:origin x="-318" y="-90"/>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4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16D039-B5A0-4AAE-BC91-AA3D5810B50A}" type="datetimeFigureOut">
              <a:rPr lang="ru-RU" smtClean="0"/>
              <a:pPr/>
              <a:t>11.03.2019</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487516-724E-4929-A26F-F59C31DC583C}" type="slidenum">
              <a:rPr lang="ru-RU" smtClean="0"/>
              <a:pPr/>
              <a:t>‹#›</a:t>
            </a:fld>
            <a:endParaRPr lang="ru-R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7A13D8-F2C3-42A8-B12A-F63C8165A945}" type="datetimeFigureOut">
              <a:rPr lang="ru-RU" smtClean="0"/>
              <a:pPr/>
              <a:t>11.03.2019</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7CE10B-D897-49C3-96B0-CB239948EB2C}"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57CE10B-D897-49C3-96B0-CB239948EB2C}" type="slidenum">
              <a:rPr lang="ru-RU" smtClean="0"/>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87F3B64B-5002-4363-AA26-2429EE2AA94F}" type="datetimeFigureOut">
              <a:rPr lang="ru-RU" smtClean="0"/>
              <a:pPr/>
              <a:t>11.03.2019</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4A82FBD9-F50D-4B61-A718-91DCAFEF8A8A}"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7F3B64B-5002-4363-AA26-2429EE2AA94F}" type="datetimeFigureOut">
              <a:rPr lang="ru-RU" smtClean="0"/>
              <a:pPr/>
              <a:t>11.03.2019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A82FBD9-F50D-4B61-A718-91DCAFEF8A8A}"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7F3B64B-5002-4363-AA26-2429EE2AA94F}" type="datetimeFigureOut">
              <a:rPr lang="ru-RU" smtClean="0"/>
              <a:pPr/>
              <a:t>11.03.2019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A82FBD9-F50D-4B61-A718-91DCAFEF8A8A}"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7F3B64B-5002-4363-AA26-2429EE2AA94F}" type="datetimeFigureOut">
              <a:rPr lang="ru-RU" smtClean="0"/>
              <a:pPr/>
              <a:t>11.03.2019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A82FBD9-F50D-4B61-A718-91DCAFEF8A8A}"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7F3B64B-5002-4363-AA26-2429EE2AA94F}" type="datetimeFigureOut">
              <a:rPr lang="ru-RU" smtClean="0"/>
              <a:pPr/>
              <a:t>11.03.2019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A82FBD9-F50D-4B61-A718-91DCAFEF8A8A}"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7F3B64B-5002-4363-AA26-2429EE2AA94F}" type="datetimeFigureOut">
              <a:rPr lang="ru-RU" smtClean="0"/>
              <a:pPr/>
              <a:t>11.03.2019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A82FBD9-F50D-4B61-A718-91DCAFEF8A8A}"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7F3B64B-5002-4363-AA26-2429EE2AA94F}" type="datetimeFigureOut">
              <a:rPr lang="ru-RU" smtClean="0"/>
              <a:pPr/>
              <a:t>11.03.2019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4A82FBD9-F50D-4B61-A718-91DCAFEF8A8A}"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7F3B64B-5002-4363-AA26-2429EE2AA94F}" type="datetimeFigureOut">
              <a:rPr lang="ru-RU" smtClean="0"/>
              <a:pPr/>
              <a:t>11.03.2019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4A82FBD9-F50D-4B61-A718-91DCAFEF8A8A}"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7F3B64B-5002-4363-AA26-2429EE2AA94F}" type="datetimeFigureOut">
              <a:rPr lang="ru-RU" smtClean="0"/>
              <a:pPr/>
              <a:t>11.03.2019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4A82FBD9-F50D-4B61-A718-91DCAFEF8A8A}"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7F3B64B-5002-4363-AA26-2429EE2AA94F}" type="datetimeFigureOut">
              <a:rPr lang="ru-RU" smtClean="0"/>
              <a:pPr/>
              <a:t>11.03.2019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A82FBD9-F50D-4B61-A718-91DCAFEF8A8A}"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7F3B64B-5002-4363-AA26-2429EE2AA94F}" type="datetimeFigureOut">
              <a:rPr lang="ru-RU" smtClean="0"/>
              <a:pPr/>
              <a:t>11.03.2019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4A82FBD9-F50D-4B61-A718-91DCAFEF8A8A}"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accent2">
                <a:shade val="45000"/>
                <a:satMod val="135000"/>
              </a:schemeClr>
              <a:prstClr val="white"/>
            </a:duotone>
          </a:blip>
          <a:srcRect/>
          <a:tile tx="0" ty="0" sx="100000" sy="100000" flip="none" algn="tl"/>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7F3B64B-5002-4363-AA26-2429EE2AA94F}" type="datetimeFigureOut">
              <a:rPr lang="ru-RU" smtClean="0"/>
              <a:pPr/>
              <a:t>11.03.2019</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A82FBD9-F50D-4B61-A718-91DCAFEF8A8A}"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642918"/>
            <a:ext cx="8143932" cy="2786082"/>
          </a:xfrm>
          <a:prstGeom prst="rect">
            <a:avLst/>
          </a:prstGeom>
          <a:noFill/>
        </p:spPr>
        <p:txBody>
          <a:bodyPr wrap="none" rtlCol="0">
            <a:prstTxWarp prst="textInflateBottom">
              <a:avLst/>
            </a:prstTxWarp>
            <a:spAutoFit/>
            <a:scene3d>
              <a:camera prst="perspectiveLeft"/>
              <a:lightRig rig="threePt" dir="t"/>
            </a:scene3d>
            <a:sp3d extrusionH="57150">
              <a:bevelT w="38100" h="38100" prst="angle"/>
            </a:sp3d>
          </a:bodyPr>
          <a:lstStyle/>
          <a:p>
            <a:pPr algn="ctr"/>
            <a:r>
              <a:rPr lang="ru-RU" sz="4800" dirty="0" smtClean="0"/>
              <a:t>Игровая деятельность как </a:t>
            </a:r>
          </a:p>
          <a:p>
            <a:pPr algn="ctr"/>
            <a:r>
              <a:rPr lang="ru-RU" sz="4800" dirty="0" smtClean="0"/>
              <a:t>метод </a:t>
            </a:r>
          </a:p>
          <a:p>
            <a:pPr algn="ctr"/>
            <a:r>
              <a:rPr lang="ru-RU" sz="4800" dirty="0" smtClean="0"/>
              <a:t>экологического </a:t>
            </a:r>
          </a:p>
          <a:p>
            <a:pPr algn="ctr"/>
            <a:r>
              <a:rPr lang="ru-RU" sz="4800" dirty="0" smtClean="0"/>
              <a:t>воспитания дошкольников</a:t>
            </a:r>
            <a:endParaRPr lang="ru-RU" sz="4800" dirty="0"/>
          </a:p>
        </p:txBody>
      </p:sp>
      <p:graphicFrame>
        <p:nvGraphicFramePr>
          <p:cNvPr id="6" name="Объект 5"/>
          <p:cNvGraphicFramePr>
            <a:graphicFrameLocks noChangeAspect="1"/>
          </p:cNvGraphicFramePr>
          <p:nvPr/>
        </p:nvGraphicFramePr>
        <p:xfrm>
          <a:off x="4514850" y="3321050"/>
          <a:ext cx="114300" cy="215900"/>
        </p:xfrm>
        <a:graphic>
          <a:graphicData uri="http://schemas.openxmlformats.org/presentationml/2006/ole">
            <p:oleObj spid="_x0000_s1026" name="Формула" r:id="rId4" imgW="114120" imgH="215640" progId="Equation.3">
              <p:embed/>
            </p:oleObj>
          </a:graphicData>
        </a:graphic>
      </p:graphicFrame>
      <p:sp>
        <p:nvSpPr>
          <p:cNvPr id="7" name="TextBox 6"/>
          <p:cNvSpPr txBox="1"/>
          <p:nvPr/>
        </p:nvSpPr>
        <p:spPr>
          <a:xfrm>
            <a:off x="5786446" y="3500438"/>
            <a:ext cx="71438" cy="369332"/>
          </a:xfrm>
          <a:prstGeom prst="rect">
            <a:avLst/>
          </a:prstGeom>
          <a:noFill/>
        </p:spPr>
        <p:txBody>
          <a:bodyPr wrap="square" rtlCol="0">
            <a:spAutoFit/>
          </a:bodyPr>
          <a:lstStyle/>
          <a:p>
            <a:endParaRPr lang="ru-RU" dirty="0"/>
          </a:p>
        </p:txBody>
      </p:sp>
      <p:pic>
        <p:nvPicPr>
          <p:cNvPr id="8" name="Рисунок 7" descr="2011117185742946.jpg"/>
          <p:cNvPicPr>
            <a:picLocks noChangeAspect="1"/>
          </p:cNvPicPr>
          <p:nvPr/>
        </p:nvPicPr>
        <p:blipFill>
          <a:blip r:embed="rId5"/>
          <a:stretch>
            <a:fillRect/>
          </a:stretch>
        </p:blipFill>
        <p:spPr>
          <a:xfrm>
            <a:off x="2071670" y="2857496"/>
            <a:ext cx="4500594" cy="3772317"/>
          </a:xfrm>
          <a:prstGeom prst="rect">
            <a:avLst/>
          </a:prstGeom>
          <a:ln>
            <a:noFill/>
          </a:ln>
          <a:effectLst>
            <a:softEdge rad="112500"/>
          </a:effectLst>
        </p:spPr>
      </p:pic>
      <p:sp>
        <p:nvSpPr>
          <p:cNvPr id="9" name="TextBox 8"/>
          <p:cNvSpPr txBox="1"/>
          <p:nvPr/>
        </p:nvSpPr>
        <p:spPr>
          <a:xfrm>
            <a:off x="7500958" y="5929330"/>
            <a:ext cx="184731" cy="261610"/>
          </a:xfrm>
          <a:prstGeom prst="rect">
            <a:avLst/>
          </a:prstGeom>
          <a:noFill/>
        </p:spPr>
        <p:txBody>
          <a:bodyPr wrap="none" rtlCol="0">
            <a:spAutoFit/>
          </a:bodyPr>
          <a:lstStyle/>
          <a:p>
            <a:endParaRPr lang="ru-RU" sz="1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85720" y="928670"/>
            <a:ext cx="814393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3600" b="1" i="1" u="sng"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Различные типы игровых обучающих ситуаций (ИОС)</a:t>
            </a:r>
            <a:endParaRPr kumimoji="0" lang="ru-RU" sz="3600"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p:txBody>
      </p:sp>
      <p:pic>
        <p:nvPicPr>
          <p:cNvPr id="3" name="Рисунок 2" descr="content_44.jpg"/>
          <p:cNvPicPr>
            <a:picLocks noChangeAspect="1"/>
          </p:cNvPicPr>
          <p:nvPr/>
        </p:nvPicPr>
        <p:blipFill>
          <a:blip r:embed="rId2"/>
          <a:stretch>
            <a:fillRect/>
          </a:stretch>
        </p:blipFill>
        <p:spPr>
          <a:xfrm>
            <a:off x="3000364" y="2428868"/>
            <a:ext cx="5476892" cy="410766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42844" y="714356"/>
            <a:ext cx="8715437"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Исследование И. А. Комаровой показало, что оптимальной формой включения сюжетно-ролевой игры в процесс ознакомления дошкольников с природой являются игровые обучающие ситуации (ИОС), которые создаются педагогом для решения конкретных дидактических задач природоведческих занятий, наблюдений. Выявлены</a:t>
            </a:r>
            <a:r>
              <a:rPr kumimoji="0" lang="ru-RU" sz="2800" b="0" i="0" u="none" strike="noStrike" cap="none" normalizeH="0" dirty="0" smtClean="0">
                <a:ln>
                  <a:noFill/>
                </a:ln>
                <a:solidFill>
                  <a:schemeClr val="bg2">
                    <a:lumMod val="10000"/>
                  </a:schemeClr>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три типа ИОС, использование которых обладает различными дидактическими возможностями. Это ИОС, построенные с привлечением игрушек-аналогов; кукол, изображающих литературные персонажи; различных вариантов сюжета «Путешествие».</a:t>
            </a:r>
            <a:endParaRPr kumimoji="0" lang="ru-RU" sz="2800"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5852" y="714356"/>
            <a:ext cx="6912662" cy="400110"/>
          </a:xfrm>
          <a:prstGeom prst="rect">
            <a:avLst/>
          </a:prstGeom>
        </p:spPr>
        <p:txBody>
          <a:bodyPr wrap="none">
            <a:spAutoFit/>
          </a:bodyPr>
          <a:lstStyle/>
          <a:p>
            <a:r>
              <a:rPr lang="ru-RU" sz="2000" b="1" i="1" u="sng" dirty="0" smtClean="0">
                <a:solidFill>
                  <a:schemeClr val="bg2">
                    <a:lumMod val="10000"/>
                  </a:schemeClr>
                </a:solidFill>
                <a:latin typeface="Times New Roman" pitchFamily="18" charset="0"/>
                <a:cs typeface="Times New Roman" pitchFamily="18" charset="0"/>
              </a:rPr>
              <a:t>Основная характеристика игровых обучающих ситуаций </a:t>
            </a:r>
            <a:endParaRPr lang="ru-RU" sz="2000" b="1" i="1" u="sng" dirty="0">
              <a:solidFill>
                <a:schemeClr val="bg2">
                  <a:lumMod val="10000"/>
                </a:schemeClr>
              </a:solidFill>
              <a:latin typeface="Times New Roman" pitchFamily="18" charset="0"/>
              <a:cs typeface="Times New Roman" pitchFamily="18" charset="0"/>
            </a:endParaRPr>
          </a:p>
        </p:txBody>
      </p:sp>
      <p:sp>
        <p:nvSpPr>
          <p:cNvPr id="48129" name="Rectangle 1"/>
          <p:cNvSpPr>
            <a:spLocks noChangeArrowheads="1"/>
          </p:cNvSpPr>
          <p:nvPr/>
        </p:nvSpPr>
        <p:spPr bwMode="auto">
          <a:xfrm>
            <a:off x="0" y="1071546"/>
            <a:ext cx="9199763" cy="45243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68000" defTabSz="914400" rtl="0" eaLnBrk="1" fontAlgn="base" latinLnBrk="0" hangingPunct="1">
              <a:lnSpc>
                <a:spcPct val="100000"/>
              </a:lnSpc>
              <a:buClrTx/>
              <a:buSzTx/>
              <a:buFontTx/>
              <a:buNone/>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           ПЕРВОГО ТИПА – использование игрушек – аналогов, которые изображают </a:t>
            </a:r>
          </a:p>
          <a:p>
            <a:pPr marL="0" marR="0" lvl="0" indent="468000" defTabSz="914400" rtl="0" eaLnBrk="1" fontAlgn="base" latinLnBrk="0" hangingPunct="1">
              <a:lnSpc>
                <a:spcPct val="100000"/>
              </a:lnSpc>
              <a:buClrTx/>
              <a:buSzTx/>
              <a:buFontTx/>
              <a:buNone/>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различные обьекты природы.</a:t>
            </a:r>
          </a:p>
          <a:p>
            <a:pPr marL="0" marR="0" lvl="0" indent="468000" defTabSz="914400" rtl="0" eaLnBrk="1" fontAlgn="base" latinLnBrk="0" hangingPunct="1">
              <a:lnSpc>
                <a:spcPct val="100000"/>
              </a:lnSpc>
              <a:buClrTx/>
              <a:buSzTx/>
              <a:buFontTx/>
              <a:buNone/>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          Следует отметить существование огромного разнообразия игрушек-животных и </a:t>
            </a:r>
          </a:p>
          <a:p>
            <a:pPr marL="0" marR="0" lvl="0" indent="468000" defTabSz="914400" rtl="0" eaLnBrk="1" fontAlgn="base" latinLnBrk="0" hangingPunct="1">
              <a:lnSpc>
                <a:spcPct val="100000"/>
              </a:lnSpc>
              <a:buClrTx/>
              <a:buSzTx/>
              <a:buFontTx/>
              <a:buNone/>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Очен</a:t>
            </a:r>
            <a:r>
              <a:rPr lang="ru-RU" dirty="0" smtClean="0">
                <a:solidFill>
                  <a:schemeClr val="bg2">
                    <a:lumMod val="10000"/>
                  </a:schemeClr>
                </a:solidFill>
                <a:latin typeface="Times New Roman" pitchFamily="18" charset="0"/>
                <a:ea typeface="Times New Roman" pitchFamily="18" charset="0"/>
                <a:cs typeface="Times New Roman" pitchFamily="18" charset="0"/>
              </a:rPr>
              <a:t>ь </a:t>
            </a: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ограниченного количества игрушек-растений. Главный смысл использования </a:t>
            </a:r>
          </a:p>
          <a:p>
            <a:pPr marL="0" marR="0" lvl="0" indent="468000" defTabSz="914400" rtl="0" eaLnBrk="1" fontAlgn="base" latinLnBrk="0" hangingPunct="1">
              <a:lnSpc>
                <a:spcPct val="100000"/>
              </a:lnSpc>
              <a:buClrTx/>
              <a:buSzTx/>
              <a:buFontTx/>
              <a:buNone/>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такого рода игрушек — </a:t>
            </a:r>
            <a:r>
              <a:rPr kumimoji="0" lang="ru-RU" b="0" i="1"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сопоставление живого объекта с неживым аналогом. </a:t>
            </a:r>
          </a:p>
          <a:p>
            <a:pPr marL="0" marR="0" lvl="0" indent="468000" defTabSz="914400" rtl="0" eaLnBrk="1" fontAlgn="base" latinLnBrk="0" hangingPunct="1">
              <a:lnSpc>
                <a:spcPct val="100000"/>
              </a:lnSpc>
              <a:buClrTx/>
              <a:buSzTx/>
              <a:buFontTx/>
              <a:buNone/>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          Игрушка в этом случае способствует разграничению представлений сказочно-</a:t>
            </a:r>
          </a:p>
          <a:p>
            <a:pPr marL="0" marR="0" lvl="0" indent="468000" defTabSz="914400" rtl="0" eaLnBrk="1" fontAlgn="base" latinLnBrk="0" hangingPunct="1">
              <a:lnSpc>
                <a:spcPct val="100000"/>
              </a:lnSpc>
              <a:buClrTx/>
              <a:buSzTx/>
              <a:buFontTx/>
              <a:buNone/>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Игрушечного</a:t>
            </a:r>
            <a:r>
              <a:rPr kumimoji="0" lang="ru-RU" b="0" i="0" u="none" strike="noStrike" cap="none" normalizeH="0" dirty="0" smtClean="0">
                <a:ln>
                  <a:noFill/>
                </a:ln>
                <a:solidFill>
                  <a:schemeClr val="bg2">
                    <a:lumMod val="10000"/>
                  </a:schemeClr>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и реалистического характера, помогает осознанию специфики живого,</a:t>
            </a:r>
          </a:p>
          <a:p>
            <a:pPr marL="0" marR="0" lvl="0" indent="468000" defTabSz="914400" rtl="0" eaLnBrk="1" fontAlgn="base" latinLnBrk="0" hangingPunct="1">
              <a:lnSpc>
                <a:spcPct val="100000"/>
              </a:lnSpc>
              <a:buClrTx/>
              <a:buSzTx/>
              <a:buFontTx/>
              <a:buNone/>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 выработке возможности правильно (по-разному) действовать с живым объектом и </a:t>
            </a:r>
          </a:p>
          <a:p>
            <a:pPr marL="0" marR="0" lvl="0" indent="468000" defTabSz="914400" rtl="0" eaLnBrk="1" fontAlgn="base" latinLnBrk="0" hangingPunct="1">
              <a:lnSpc>
                <a:spcPct val="100000"/>
              </a:lnSpc>
              <a:buClrTx/>
              <a:buSzTx/>
              <a:buFontTx/>
              <a:buNone/>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предметом. Последняя характеристика позволяет в ряде случаев применять игрушки</a:t>
            </a:r>
          </a:p>
          <a:p>
            <a:pPr marL="0" marR="0" lvl="0" indent="468000" defTabSz="914400" rtl="0" eaLnBrk="1" fontAlgn="base" latinLnBrk="0" hangingPunct="1">
              <a:lnSpc>
                <a:spcPct val="100000"/>
              </a:lnSpc>
              <a:buClrTx/>
              <a:buSzTx/>
              <a:buFontTx/>
              <a:buNone/>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как раздаточный материал (дети могут взять в руки рыбку-игрушку и не могут —</a:t>
            </a:r>
          </a:p>
          <a:p>
            <a:pPr marL="0" marR="0" lvl="0" indent="468000" defTabSz="914400" rtl="0" eaLnBrk="1" fontAlgn="base" latinLnBrk="0" hangingPunct="1">
              <a:lnSpc>
                <a:spcPct val="100000"/>
              </a:lnSpc>
              <a:buClrTx/>
              <a:buSzTx/>
              <a:buFontTx/>
              <a:buNone/>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 живую рыбку, которая плавает в аквариуме), что особенно важно</a:t>
            </a:r>
            <a:r>
              <a:rPr kumimoji="0" lang="ru-RU" b="0" i="0" u="none" strike="noStrike" cap="none" normalizeH="0" dirty="0" smtClean="0">
                <a:ln>
                  <a:noFill/>
                </a:ln>
                <a:solidFill>
                  <a:schemeClr val="bg2">
                    <a:lumMod val="10000"/>
                  </a:schemeClr>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для младших </a:t>
            </a:r>
          </a:p>
          <a:p>
            <a:pPr marL="0" marR="0" lvl="0" indent="468000" defTabSz="914400" rtl="0" eaLnBrk="1" fontAlgn="base" latinLnBrk="0" hangingPunct="1">
              <a:lnSpc>
                <a:spcPct val="100000"/>
              </a:lnSpc>
              <a:buClrTx/>
              <a:buSzTx/>
              <a:buFontTx/>
              <a:buNone/>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дошкольников.</a:t>
            </a:r>
            <a:endParaRPr kumimoji="0" lang="ru-RU"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a:p>
            <a:pPr marL="0" marR="0" lvl="0" indent="468000" defTabSz="914400" rtl="0" eaLnBrk="0" fontAlgn="base" latinLnBrk="0" hangingPunct="0">
              <a:lnSpc>
                <a:spcPct val="100000"/>
              </a:lnSpc>
              <a:buClrTx/>
              <a:buSzTx/>
              <a:buFontTx/>
              <a:buNone/>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          Создание игровых ситуаций игрушками-аналогами сводится к сопоставлению </a:t>
            </a:r>
          </a:p>
          <a:p>
            <a:pPr marL="0" marR="0" lvl="0" indent="468000" defTabSz="914400" rtl="0" eaLnBrk="0" fontAlgn="base" latinLnBrk="0" hangingPunct="0">
              <a:lnSpc>
                <a:spcPct val="100000"/>
              </a:lnSpc>
              <a:buClrTx/>
              <a:buSzTx/>
              <a:buFontTx/>
              <a:buNone/>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живого объекта с игрушечным изображением по самым различным параметрам: </a:t>
            </a:r>
          </a:p>
          <a:p>
            <a:pPr marL="0" marR="0" lvl="0" indent="468000" defTabSz="914400" rtl="0" eaLnBrk="0" fontAlgn="base" latinLnBrk="0" hangingPunct="0">
              <a:lnSpc>
                <a:spcPct val="100000"/>
              </a:lnSpc>
              <a:buClrTx/>
              <a:buSzTx/>
              <a:buFontTx/>
              <a:buNone/>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внешнему</a:t>
            </a:r>
            <a:r>
              <a:rPr lang="ru-RU" dirty="0" smtClean="0">
                <a:solidFill>
                  <a:schemeClr val="bg2">
                    <a:lumMod val="10000"/>
                  </a:schemeClr>
                </a:solidFill>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облику, условиям жизни, способу функционирования (поведение), способу </a:t>
            </a:r>
          </a:p>
          <a:p>
            <a:pPr marL="0" marR="0" lvl="0" indent="468000" defTabSz="914400" rtl="0" eaLnBrk="0" fontAlgn="base" latinLnBrk="0" hangingPunct="0">
              <a:lnSpc>
                <a:spcPct val="100000"/>
              </a:lnSpc>
              <a:buClrTx/>
              <a:buSzTx/>
              <a:buFontTx/>
              <a:buNone/>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взаимодействия с ним.</a:t>
            </a:r>
            <a:endParaRPr kumimoji="0" lang="ru-RU"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928670"/>
            <a:ext cx="8715436" cy="3785652"/>
          </a:xfrm>
          <a:prstGeom prst="rect">
            <a:avLst/>
          </a:prstGeom>
        </p:spPr>
        <p:txBody>
          <a:bodyPr wrap="square">
            <a:spAutoFit/>
          </a:bodyPr>
          <a:lstStyle/>
          <a:p>
            <a:pPr lvl="0" indent="450850" eaLnBrk="0" fontAlgn="base" hangingPunct="0">
              <a:spcBef>
                <a:spcPct val="0"/>
              </a:spcBef>
              <a:spcAft>
                <a:spcPct val="0"/>
              </a:spcAft>
            </a:pPr>
            <a:r>
              <a:rPr lang="ru-RU" sz="2000" dirty="0" smtClean="0">
                <a:solidFill>
                  <a:schemeClr val="bg2">
                    <a:lumMod val="10000"/>
                  </a:schemeClr>
                </a:solidFill>
                <a:latin typeface="Times New Roman" pitchFamily="18" charset="0"/>
                <a:ea typeface="Times New Roman" pitchFamily="18" charset="0"/>
                <a:cs typeface="Times New Roman" pitchFamily="18" charset="0"/>
              </a:rPr>
              <a:t>Следует обратить внимание на параллельное использование игрушки и живого объекта.</a:t>
            </a:r>
          </a:p>
          <a:p>
            <a:pPr lvl="0" indent="450850" eaLnBrk="0" fontAlgn="base" hangingPunct="0">
              <a:spcBef>
                <a:spcPct val="0"/>
              </a:spcBef>
              <a:spcAft>
                <a:spcPct val="0"/>
              </a:spcAft>
            </a:pPr>
            <a:r>
              <a:rPr lang="ru-RU" sz="2000" dirty="0" smtClean="0">
                <a:solidFill>
                  <a:schemeClr val="bg2">
                    <a:lumMod val="10000"/>
                  </a:schemeClr>
                </a:solidFill>
                <a:latin typeface="Times New Roman" pitchFamily="18" charset="0"/>
                <a:ea typeface="Times New Roman" pitchFamily="18" charset="0"/>
                <a:cs typeface="Times New Roman" pitchFamily="18" charset="0"/>
              </a:rPr>
              <a:t>Заметим, что использование игрушек-аналогов может быть в одних случаях более, в других — менее успешными. </a:t>
            </a:r>
          </a:p>
          <a:p>
            <a:pPr lvl="0" indent="450850" eaLnBrk="0" fontAlgn="base" hangingPunct="0">
              <a:spcBef>
                <a:spcPct val="0"/>
              </a:spcBef>
              <a:spcAft>
                <a:spcPct val="0"/>
              </a:spcAft>
            </a:pPr>
            <a:r>
              <a:rPr lang="ru-RU" sz="2000" dirty="0" smtClean="0">
                <a:solidFill>
                  <a:schemeClr val="bg2">
                    <a:lumMod val="10000"/>
                  </a:schemeClr>
                </a:solidFill>
                <a:latin typeface="Times New Roman" pitchFamily="18" charset="0"/>
                <a:ea typeface="Times New Roman" pitchFamily="18" charset="0"/>
                <a:cs typeface="Times New Roman" pitchFamily="18" charset="0"/>
              </a:rPr>
              <a:t>Присутствие их уместно всякий раз, когда разговор на занятии строится на базе полученных в процессе наблюдений конкретных знаний. Особенно эффективны игрушки-аналоги, когда с животным невозможно непосредственное общение. Дети с удовольствием держат в руках игрушечную рыбку, птичку, зайчика, так как возможность взять в руки живых таких животных исключена. И, наоборот, они мало обращают внимания на игрушечного щенка, если на занятии присутствует живая собака, которую можно погладить, взять за лапу.</a:t>
            </a:r>
            <a:endParaRPr lang="ru-RU" sz="2000" dirty="0" smtClean="0">
              <a:solidFill>
                <a:schemeClr val="bg2">
                  <a:lumMod val="10000"/>
                </a:schemeClr>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571472" y="428604"/>
            <a:ext cx="807249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Включая данную ИОС в занятие, воспитатель достигает следующего педагогического эффекта.</a:t>
            </a:r>
            <a:endParaRPr kumimoji="0" lang="ru-RU" b="1" i="1" u="sng" strike="noStrike" cap="none" normalizeH="0" baseline="0" dirty="0" smtClean="0">
              <a:ln>
                <a:noFill/>
              </a:ln>
              <a:solidFill>
                <a:schemeClr val="bg2">
                  <a:lumMod val="10000"/>
                </a:schemeClr>
              </a:solidFill>
              <a:effectLst/>
              <a:latin typeface="Times New Roman" pitchFamily="18" charset="0"/>
              <a:cs typeface="Times New Roman" pitchFamily="18" charset="0"/>
            </a:endParaRPr>
          </a:p>
        </p:txBody>
      </p:sp>
      <p:sp>
        <p:nvSpPr>
          <p:cNvPr id="46083" name="Rectangle 3"/>
          <p:cNvSpPr>
            <a:spLocks noChangeArrowheads="1"/>
          </p:cNvSpPr>
          <p:nvPr/>
        </p:nvSpPr>
        <p:spPr bwMode="auto">
          <a:xfrm>
            <a:off x="0" y="1000108"/>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 typeface="Arial" pitchFamily="34" charset="0"/>
              <a:buChar char="•"/>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Полная реализация дидактической задачи: подавляющее большинство детей</a:t>
            </a:r>
          </a:p>
          <a:p>
            <a:pPr marL="0" marR="0" lvl="0" indent="450850" algn="l" defTabSz="914400" rtl="0" eaLnBrk="1" fontAlgn="base" latinLnBrk="0" hangingPunct="1">
              <a:lnSpc>
                <a:spcPct val="100000"/>
              </a:lnSpc>
              <a:spcBef>
                <a:spcPct val="0"/>
              </a:spcBef>
              <a:spcAft>
                <a:spcPct val="0"/>
              </a:spcAft>
              <a:buClrTx/>
              <a:buSzTx/>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 получают представление о жизни и приспособленности бурого медведя </a:t>
            </a:r>
          </a:p>
          <a:p>
            <a:pPr marL="0" marR="0" lvl="0" indent="450850" algn="l" defTabSz="914400" rtl="0" eaLnBrk="1" fontAlgn="base" latinLnBrk="0" hangingPunct="1">
              <a:lnSpc>
                <a:spcPct val="100000"/>
              </a:lnSpc>
              <a:spcBef>
                <a:spcPct val="0"/>
              </a:spcBef>
              <a:spcAft>
                <a:spcPct val="0"/>
              </a:spcAft>
              <a:buClrTx/>
              <a:buSzTx/>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(его строение, поведение, образ жизни, размеры) к различным факторам </a:t>
            </a:r>
          </a:p>
          <a:p>
            <a:pPr marL="0" marR="0" lvl="0" indent="450850" algn="l" defTabSz="914400" rtl="0" eaLnBrk="1" fontAlgn="base" latinLnBrk="0" hangingPunct="1">
              <a:lnSpc>
                <a:spcPct val="100000"/>
              </a:lnSpc>
              <a:spcBef>
                <a:spcPct val="0"/>
              </a:spcBef>
              <a:spcAft>
                <a:spcPct val="0"/>
              </a:spcAft>
              <a:buClrTx/>
              <a:buSzTx/>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среды</a:t>
            </a:r>
            <a:r>
              <a:rPr kumimoji="0" lang="ru-RU" sz="2000" b="0" i="0" u="none" strike="noStrike" cap="none" normalizeH="0" dirty="0" smtClean="0">
                <a:ln>
                  <a:noFill/>
                </a:ln>
                <a:solidFill>
                  <a:schemeClr val="bg2">
                    <a:lumMod val="10000"/>
                  </a:schemeClr>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обитания, главными из которых являются лесная экосистема и сезонно</a:t>
            </a:r>
          </a:p>
          <a:p>
            <a:pPr marL="0" marR="0" lvl="0" indent="450850" algn="l" defTabSz="914400" rtl="0" eaLnBrk="1" fontAlgn="base" latinLnBrk="0" hangingPunct="1">
              <a:lnSpc>
                <a:spcPct val="100000"/>
              </a:lnSpc>
              <a:spcBef>
                <a:spcPct val="0"/>
              </a:spcBef>
              <a:spcAft>
                <a:spcPct val="0"/>
              </a:spcAft>
              <a:buClrTx/>
              <a:buSzTx/>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 меняющиеся погодно-климатические условия.</a:t>
            </a:r>
          </a:p>
          <a:p>
            <a:pPr marL="0" marR="0" lvl="0" indent="45085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Уточнение и углубление представлений об отличии живого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животного от игрушки, разведение сказочно-игрушечных и реалистических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представлений.</a:t>
            </a:r>
            <a:endParaRPr kumimoji="0" lang="ru-RU" sz="2000"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Легкое и высокоэффективное обучение дошкольников благодаря игровой </a:t>
            </a:r>
          </a:p>
          <a:p>
            <a:pPr marL="0" marR="0" lvl="0" indent="450850" algn="l"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мотивации и включения механизма косвенного обучения: все сведения о </a:t>
            </a:r>
          </a:p>
          <a:p>
            <a:pPr marL="0" marR="0" lvl="0" indent="450850" algn="l"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бурых медведях передавались мишутке, воспитатель не учил детей, он </a:t>
            </a:r>
          </a:p>
          <a:p>
            <a:pPr marL="0" marR="0" lvl="0" indent="450850" algn="l"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вместе с ними учил игрушку.</a:t>
            </a:r>
            <a:endParaRPr kumimoji="0" lang="ru-RU" sz="2000"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Быстрая активизации интеллектуальных возможностей и способностей </a:t>
            </a:r>
          </a:p>
          <a:p>
            <a:pPr marL="0" marR="0" lvl="0" indent="450850" algn="l"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всех дошкольников.</a:t>
            </a:r>
            <a:endParaRPr kumimoji="0" lang="ru-RU" sz="2000"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Развитие игровой деятельности детей: воспитатель действовал с игрушкой,</a:t>
            </a:r>
          </a:p>
          <a:p>
            <a:pPr marL="0" marR="0" lvl="0" indent="450850" algn="l"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 говорил за нее, сам с ней вел диалог.</a:t>
            </a:r>
            <a:endParaRPr kumimoji="0" lang="ru-RU" sz="2000"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14282" y="0"/>
            <a:ext cx="878687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Второй тип ИОС связан с использованием кукол, изображающих персонажей литературных произведений, хорошо знакомых</a:t>
            </a:r>
            <a:r>
              <a:rPr kumimoji="0" lang="ru-RU" sz="2400" b="0" i="0" u="none" strike="noStrike" cap="none" normalizeH="0" dirty="0" smtClean="0">
                <a:ln>
                  <a:noFill/>
                </a:ln>
                <a:solidFill>
                  <a:schemeClr val="bg2">
                    <a:lumMod val="10000"/>
                  </a:schemeClr>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детям.</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 Анализ практики проведения в дошкольных учреждениях занятий по ознакомлению детей с природой в разных возрастных группах, специально предпринятый И.А.Комаровой, показал, что воспитатели часто используют сюжетные игрушки: кукол, персонажей знакомых сказок (Буратино, Незнайка, Петрушка и др.), чтобы вызвать интерес и привлечь внимание детей к дидактической цели занятия. При этом было обнаружено, что роль игровых персонажей в обучении чрезмерно мала: они выполняют в основном развлекательную функцию, а в ряде случаев даже мешают решению программных задач занятия. </a:t>
            </a:r>
            <a:endParaRPr kumimoji="0" lang="ru-RU" sz="2400"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142845" y="0"/>
            <a:ext cx="878687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lang="ru-RU" sz="2400" dirty="0" smtClean="0">
                <a:solidFill>
                  <a:schemeClr val="bg2">
                    <a:lumMod val="10000"/>
                  </a:schemeClr>
                </a:solidFill>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И.А.Комаровой было сделано предположение, что куклы – персонажи некоторых сказок на основе их литературной биографии могут быть с успехом использованы на природоведческих занятиях.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    Для этой цели были выбраны Чипполино, Незнайка,</a:t>
            </a:r>
            <a:r>
              <a:rPr kumimoji="0" lang="ru-RU" sz="2400" b="0" i="0" u="none" strike="noStrike" cap="none" normalizeH="0" dirty="0" smtClean="0">
                <a:ln>
                  <a:noFill/>
                </a:ln>
                <a:solidFill>
                  <a:schemeClr val="bg2">
                    <a:lumMod val="10000"/>
                  </a:schemeClr>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Карлсон.</a:t>
            </a:r>
            <a:r>
              <a:rPr lang="ru-RU" sz="2400" dirty="0" smtClean="0">
                <a:solidFill>
                  <a:schemeClr val="bg2">
                    <a:lumMod val="10000"/>
                  </a:schemeClr>
                </a:solidFill>
                <a:latin typeface="Times New Roman" pitchFamily="18" charset="0"/>
                <a:ea typeface="Times New Roman" pitchFamily="18" charset="0"/>
                <a:cs typeface="Times New Roman" pitchFamily="18" charset="0"/>
              </a:rPr>
              <a:t>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Предполагалось, что данные сказочные персонажи будут использоваться на занятиях не с целью развлечения, а как факторы, обеспечивающие решение дидактических задач, т. е. куклы должны вписываться в ход занятий на основе</a:t>
            </a:r>
            <a:r>
              <a:rPr kumimoji="0" lang="ru-RU" sz="2400" b="0" i="0" u="none" strike="noStrike" cap="none" normalizeH="0" dirty="0" smtClean="0">
                <a:ln>
                  <a:noFill/>
                </a:ln>
                <a:solidFill>
                  <a:schemeClr val="bg2">
                    <a:lumMod val="10000"/>
                  </a:schemeClr>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программного содержания</a:t>
            </a:r>
            <a:endParaRPr kumimoji="0" lang="ru-RU" sz="2400"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   Выбранные литературные персонажи интересны тем, что с их помощью можно активизировать познавательную</a:t>
            </a:r>
            <a:r>
              <a:rPr kumimoji="0" lang="ru-RU" sz="2400" b="0" i="0" u="none" strike="noStrike" cap="none" normalizeH="0" dirty="0" smtClean="0">
                <a:ln>
                  <a:noFill/>
                </a:ln>
                <a:solidFill>
                  <a:schemeClr val="bg2">
                    <a:lumMod val="10000"/>
                  </a:schemeClr>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деятельность детей. </a:t>
            </a:r>
            <a:endParaRPr kumimoji="0" lang="ru-RU" sz="2400"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42845" y="0"/>
            <a:ext cx="864399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Третий тип ИОС – это различные варианты игры в путешествие: «Поездка на выставку», </a:t>
            </a:r>
            <a:r>
              <a:rPr kumimoji="0" lang="ru-RU" sz="2400" b="0" i="0" u="none" strike="noStrike" cap="none" normalizeH="0" dirty="0" smtClean="0">
                <a:ln>
                  <a:noFill/>
                </a:ln>
                <a:solidFill>
                  <a:schemeClr val="bg2">
                    <a:lumMod val="10000"/>
                  </a:schemeClr>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«Экспедиция в Африку (на Северный полюс)», «Экскурсия в зоосад», «Путешествие к морю» и др. Во всех случаях это сюжетно-дидактическая игра (или ее фрагменты), включенная в занятия, наблюдения, труд. </a:t>
            </a:r>
          </a:p>
          <a:p>
            <a:pPr lvl="0" indent="450850" fontAlgn="base">
              <a:spcBef>
                <a:spcPct val="0"/>
              </a:spcBef>
              <a:spcAft>
                <a:spcPct val="0"/>
              </a:spcAft>
            </a:pPr>
            <a:r>
              <a:rPr lang="ru-RU" sz="2400" dirty="0" smtClean="0">
                <a:solidFill>
                  <a:schemeClr val="bg2">
                    <a:lumMod val="10000"/>
                  </a:schemeClr>
                </a:solidFill>
                <a:latin typeface="Times New Roman" pitchFamily="18" charset="0"/>
                <a:cs typeface="Times New Roman" pitchFamily="18" charset="0"/>
              </a:rPr>
              <a:t>По существу, всевозможные путешествия — это единственный вид игры, сюжет и роли которой допускают прямое обучение детей, передачу новых знаний. </a:t>
            </a:r>
            <a:endPar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Воспитатель, взяв на себя роль экскурсовода, руководителя туристической группы, опытного путешественника и т.д., рассказывает и показывает дошкольникам все то новое,</a:t>
            </a:r>
            <a:r>
              <a:rPr kumimoji="0" lang="ru-RU" sz="2400" b="0" i="0" u="none" strike="noStrike" cap="none" normalizeH="0" dirty="0" smtClean="0">
                <a:ln>
                  <a:noFill/>
                </a:ln>
                <a:solidFill>
                  <a:schemeClr val="bg2">
                    <a:lumMod val="10000"/>
                  </a:schemeClr>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ради чего отправились в путь. В ИОС этого типа большую помощь оказывает атрибутика в виде самодельных фотоаппаратов, подзорных труб и биноклей: дети лучше входят в роль, совершают больше игровых действий. «Оптические приборы» в силу того, что объективом они ограничивают пространство обзора, создают хорошие визуальные условия для наблюдения</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928670"/>
            <a:ext cx="878687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Все обозначенные типы игровых обучающих ситуаций</a:t>
            </a:r>
            <a:r>
              <a:rPr kumimoji="0" lang="ru-RU" sz="2400" b="0" i="0" u="none" strike="noStrike" cap="none" normalizeH="0" dirty="0" smtClean="0">
                <a:ln>
                  <a:noFill/>
                </a:ln>
                <a:solidFill>
                  <a:schemeClr val="bg2">
                    <a:lumMod val="10000"/>
                  </a:schemeClr>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требуют от воспитателя подготовки: обдумывания сюжета игровых действий с игрушками, куклами, атрибутикой, приемов создания и поддержания воображаемой ситуации, эмоционального вхождения в роль. Даже если обучение с использованием ИОС в ряде случаев выходит за рамки отведенного времени, дети не утомляются, так как хорошее исполнение игры, создавая положительный эмоциональный настрой, обеспечивает максимальный развивающий эффект.</a:t>
            </a:r>
            <a:endParaRPr kumimoji="0" lang="ru-RU" sz="2400"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42843" y="0"/>
            <a:ext cx="8858313"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Итак, игра как метод экологического воспитания — это игра, специально</a:t>
            </a:r>
            <a:r>
              <a:rPr kumimoji="0" lang="ru-RU" b="0" i="0" u="none" strike="noStrike" cap="none" normalizeH="0" dirty="0" smtClean="0">
                <a:ln>
                  <a:noFill/>
                </a:ln>
                <a:solidFill>
                  <a:schemeClr val="bg2">
                    <a:lumMod val="10000"/>
                  </a:schemeClr>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организованная воспитателем и</a:t>
            </a:r>
            <a:r>
              <a:rPr kumimoji="0" lang="ru-RU" b="0" i="0" u="none" strike="noStrike" cap="none" normalizeH="0" dirty="0" smtClean="0">
                <a:ln>
                  <a:noFill/>
                </a:ln>
                <a:solidFill>
                  <a:schemeClr val="bg2">
                    <a:lumMod val="10000"/>
                  </a:schemeClr>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включенная в процесс познания природы и взаимодействия с ней. Такую форму обучающей игры воспитателя с детьми, имеющую определенную дидактическую цель, т.е. игровую обучающую ситуацию, характеризует следующее:</a:t>
            </a:r>
            <a:endParaRPr kumimoji="0" lang="ru-RU"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 typeface="+mj-lt"/>
              <a:buAutoNum type="arabicPeriod"/>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имеет короткий и несложный сюжет, построенный на основе жизненных событий или сказочно-литературного произведения, которое хорошо знакомо дошкольникам;</a:t>
            </a:r>
            <a:endParaRPr kumimoji="0" lang="ru-RU"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 typeface="+mj-lt"/>
              <a:buAutoNum type="arabicPeriod"/>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в игре используются необходимые игрушки, атрибутика; для нее специально организуется пространство и предметная среда;</a:t>
            </a:r>
            <a:endParaRPr kumimoji="0" lang="ru-RU"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 typeface="+mj-lt"/>
              <a:buAutoNum type="arabicPeriod"/>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в содержание игры заложены дидактическая цель и воспитательная задача, которым подчинены все ее компоненты – сюжет, ролевое взаимодействие персонажей и пр.;</a:t>
            </a:r>
            <a:endParaRPr kumimoji="0" lang="ru-RU"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 typeface="+mj-lt"/>
              <a:buAutoNum type="arabicPeriod"/>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игру проводит воспитатель: объявляет название и сюжет, распределяет роли, берет одну роль на себя и исполняет ее на протяжении всей ИОС, поддерживает воображаемую ситуацию в соответствии с сюжетом;</a:t>
            </a:r>
            <a:endParaRPr kumimoji="0" lang="ru-RU"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 typeface="+mj-lt"/>
              <a:buAutoNum type="arabicPeriod"/>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  воспитатель руководит всей игрой: следит за развитием сюжета, исполнением ролей детьми, ролевыми взаимоотношениями, насыщает игру ролевыми диалогами и игровыми действиями, через которые и осуществляется дидактическая цель.</a:t>
            </a:r>
            <a:endParaRPr kumimoji="0" lang="ru-RU"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642918"/>
            <a:ext cx="7215238" cy="2308324"/>
          </a:xfrm>
          <a:prstGeom prst="rect">
            <a:avLst/>
          </a:prstGeom>
          <a:solidFill>
            <a:schemeClr val="accent2">
              <a:lumMod val="40000"/>
              <a:lumOff val="60000"/>
            </a:schemeClr>
          </a:solidFill>
          <a:ln>
            <a:solidFill>
              <a:schemeClr val="accent2">
                <a:lumMod val="50000"/>
              </a:schemeClr>
            </a:solidFill>
          </a:ln>
          <a:scene3d>
            <a:camera prst="orthographicFront"/>
            <a:lightRig rig="threePt" dir="t"/>
          </a:scene3d>
          <a:sp3d>
            <a:bevelT w="114300" prst="hardEdge"/>
          </a:sp3d>
        </p:spPr>
        <p:txBody>
          <a:bodyPr wrap="square">
            <a:spAutoFit/>
          </a:bodyPr>
          <a:lstStyle/>
          <a:p>
            <a:pPr algn="ctr"/>
            <a:r>
              <a:rPr lang="ru-RU" sz="4800" b="1" i="1" u="sng" dirty="0" smtClean="0">
                <a:solidFill>
                  <a:schemeClr val="accent1">
                    <a:lumMod val="10000"/>
                  </a:schemeClr>
                </a:solidFill>
                <a:latin typeface="Times New Roman" pitchFamily="18" charset="0"/>
                <a:cs typeface="Times New Roman" pitchFamily="18" charset="0"/>
              </a:rPr>
              <a:t>Теоретическая основа использования игры в ознакомлении с природой</a:t>
            </a:r>
            <a:endParaRPr lang="ru-RU" sz="4800" b="1" i="1" u="sng" dirty="0">
              <a:solidFill>
                <a:schemeClr val="accent1">
                  <a:lumMod val="10000"/>
                </a:schemeClr>
              </a:solidFill>
            </a:endParaRPr>
          </a:p>
        </p:txBody>
      </p:sp>
      <p:pic>
        <p:nvPicPr>
          <p:cNvPr id="4" name="Рисунок 3" descr="0018-018-Tvorchestvo-detej.jpg"/>
          <p:cNvPicPr>
            <a:picLocks noChangeAspect="1"/>
          </p:cNvPicPr>
          <p:nvPr/>
        </p:nvPicPr>
        <p:blipFill>
          <a:blip r:embed="rId2"/>
          <a:stretch>
            <a:fillRect/>
          </a:stretch>
        </p:blipFill>
        <p:spPr>
          <a:xfrm>
            <a:off x="3929057" y="3000372"/>
            <a:ext cx="5174633" cy="371477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14282" y="857232"/>
            <a:ext cx="870565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3200" b="1" i="1" u="sng"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Игры с правилами и их роль в экологическом</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3200" b="1" i="1" u="sng"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 воспитании детей</a:t>
            </a:r>
            <a:endParaRPr kumimoji="0" lang="ru-RU" sz="3200"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p:txBody>
      </p:sp>
      <p:pic>
        <p:nvPicPr>
          <p:cNvPr id="5" name="Рисунок 4" descr="71113_html_25fe233c.jpg"/>
          <p:cNvPicPr>
            <a:picLocks noChangeAspect="1"/>
          </p:cNvPicPr>
          <p:nvPr/>
        </p:nvPicPr>
        <p:blipFill>
          <a:blip r:embed="rId2" cstate="print"/>
          <a:stretch>
            <a:fillRect/>
          </a:stretch>
        </p:blipFill>
        <p:spPr>
          <a:xfrm>
            <a:off x="214282" y="2000240"/>
            <a:ext cx="3975579" cy="3304276"/>
          </a:xfrm>
          <a:prstGeom prst="rect">
            <a:avLst/>
          </a:prstGeom>
        </p:spPr>
      </p:pic>
      <p:pic>
        <p:nvPicPr>
          <p:cNvPr id="7" name="Рисунок 6" descr="71113_html_m1edf6ae2.jpg"/>
          <p:cNvPicPr>
            <a:picLocks noChangeAspect="1"/>
          </p:cNvPicPr>
          <p:nvPr/>
        </p:nvPicPr>
        <p:blipFill>
          <a:blip r:embed="rId3" cstate="print"/>
          <a:stretch>
            <a:fillRect/>
          </a:stretch>
        </p:blipFill>
        <p:spPr>
          <a:xfrm>
            <a:off x="4429124" y="3286124"/>
            <a:ext cx="4552325" cy="341497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42844" y="928670"/>
            <a:ext cx="878687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В формировании у детей эмоционального заинтересованного отношения к</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 природе воспитатель использует не только сюжетно-ролевые, но и все другие виды игр.</a:t>
            </a:r>
            <a:endParaRPr kumimoji="0" lang="ru-RU" sz="2000"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Важное развивающее значение имеют игры с правилами — подвижные, сюжетно-подвижные, дидактические (настольно-печатные, словесные и др.).</a:t>
            </a:r>
            <a:endParaRPr kumimoji="0" lang="ru-RU" sz="2000"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Исследования Н. Я. Михайленко, Н.А. Коротковой, О. Петровой показали, что центральное звено таких игр — правила — является главным фактором развивающего воздействия на детей. Ребенок учится подчинять свое поведение правилам, т.е. развивает произвольность. Именно правила побуждают ребенка быть активным: сосредоточивать свое внимание на игровой задаче, быстро реагировать (движением, словом) на игровую ситуацию. Правила вынуждают детей подчиняться обстоятельствам — вовремя уступить место ведущего, проигравшему — выйти из игры, следить за результатами других участников.</a:t>
            </a:r>
            <a:endParaRPr kumimoji="0" lang="ru-RU" sz="2000"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85720" y="357166"/>
            <a:ext cx="8643998"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    Организация игр с правилами предполагает участие в них взрослого — особенно важна его роль на первых этапах, когда вводится новая игра и дети должны понять ее содержание и правила, а затем усвоить их, чтобы легко применять на практике. В игре взрослый выполняет две роли: равноправного с детьми участника и организатора. </a:t>
            </a:r>
            <a:endParaRPr kumimoji="0" lang="ru-RU"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lang="ru-RU" dirty="0" smtClean="0">
                <a:solidFill>
                  <a:schemeClr val="bg2">
                    <a:lumMod val="10000"/>
                  </a:schemeClr>
                </a:solidFill>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Второе условие, которое позволяет детям легко включаться в игру и подчиняться ее правилам, — это частое, многократное ее повторение. Именно это обеспечивает играющим положительный эмоциональный тонус, высокую степень произвольности в поведении. Частое повторение игры развивает самостоятельность детей – они начинают играть в нее без взрослого.</a:t>
            </a:r>
            <a:endParaRPr kumimoji="0" lang="ru-RU"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     В игре с правилами дети осваивают способы взаимодействия друг с другом и регуляции совместной деятельности (например, объективно — с помощьюсчиталки — определять начинающего или водящего). Освоение игр с правилами для старших дошкольников – это способ вхождения в детское сообщество: дети, знающие игры, умеющие их организовать, справедливые в исполне­нии правил к себе и другим, легко находят друзей, пользуются авторитетом среди детей. Неумение играть — это личностная трав­ма для ребенка, так как его отвергают сверстники, у него снижа­ется самооценка, возникает негативизм, который с трудом под­дается психолого-педагогической коррекции.</a:t>
            </a:r>
            <a:endParaRPr kumimoji="0" lang="ru-RU"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42844" y="500042"/>
            <a:ext cx="885831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В экологическом воспитании игры с правилами могут занять важное место в общей системе. Они дают возможность представить различные явления природы, полученные во время наблюдений, чтения литературы. Большую</a:t>
            </a:r>
            <a:r>
              <a:rPr kumimoji="0" lang="ru-RU" sz="2000" b="0" i="0" u="none" strike="noStrike" cap="none" normalizeH="0" dirty="0" smtClean="0">
                <a:ln>
                  <a:noFill/>
                </a:ln>
                <a:solidFill>
                  <a:schemeClr val="bg2">
                    <a:lumMod val="10000"/>
                  </a:schemeClr>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роль могут сыграть такие игры в развитии различных умственных навыков дошкольников: умений анализировать, сравнивать, классифицировать,</a:t>
            </a:r>
            <a:r>
              <a:rPr kumimoji="0" lang="ru-RU" sz="2000" b="0" i="0" u="none" strike="noStrike" cap="none" normalizeH="0" dirty="0" smtClean="0">
                <a:ln>
                  <a:noFill/>
                </a:ln>
                <a:solidFill>
                  <a:schemeClr val="bg2">
                    <a:lumMod val="10000"/>
                  </a:schemeClr>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подводить под категорию.</a:t>
            </a:r>
            <a:endParaRPr kumimoji="0" lang="ru-RU" sz="2000"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С малышами воспитатель проводит очень простые по содержанию</a:t>
            </a:r>
            <a:r>
              <a:rPr kumimoji="0" lang="ru-RU" sz="2000" b="0" i="0" u="none" strike="noStrike" cap="none" normalizeH="0" dirty="0" smtClean="0">
                <a:ln>
                  <a:noFill/>
                </a:ln>
                <a:solidFill>
                  <a:schemeClr val="bg2">
                    <a:lumMod val="10000"/>
                  </a:schemeClr>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подвижные игры, так или иначе основанные на представлениях о природе. Эти игры закрепляют первые крупицы знаний, которые дети получают в наблюдениях.</a:t>
            </a:r>
            <a:endParaRPr kumimoji="0" lang="ru-RU" sz="2000"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Со старшими дошкольниками воспитатель может играть  в разные настольно-печатные игры («Зоологическое лото» и др.), предоставляет им возможность</a:t>
            </a:r>
            <a:r>
              <a:rPr kumimoji="0" lang="ru-RU" sz="2000" b="0" i="0" u="none" strike="noStrike" cap="none" normalizeH="0" dirty="0" smtClean="0">
                <a:ln>
                  <a:noFill/>
                </a:ln>
                <a:solidFill>
                  <a:schemeClr val="bg2">
                    <a:lumMod val="10000"/>
                  </a:schemeClr>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играть самостоятельно лишь тогда, когда они научились четко соблюдать правила.</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Разнообразными могут быть словесно-дидактические игры – они могут скрасить досуг, прогулку в дождь, вынужденное ожидание, не требуют каких-либо условий, оснащения. </a:t>
            </a:r>
            <a:endParaRPr kumimoji="0" lang="ru-RU" sz="2000"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14282" y="785794"/>
            <a:ext cx="8643999"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Их лучше всего проводить со старшими дошкольниками, которые имеют уже</a:t>
            </a:r>
            <a:r>
              <a:rPr kumimoji="0" lang="ru-RU" sz="2400" b="0" i="0" u="none" strike="noStrike" cap="none" normalizeH="0" dirty="0" smtClean="0">
                <a:ln>
                  <a:noFill/>
                </a:ln>
                <a:solidFill>
                  <a:schemeClr val="bg2">
                    <a:lumMod val="10000"/>
                  </a:schemeClr>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достаточно широкий круг представлений о природе и у которых за словом возникает образ предмета. Эти игры интенсивно развивают мышление: гибкость и динамичность</a:t>
            </a:r>
            <a:r>
              <a:rPr kumimoji="0" lang="ru-RU" sz="2400" b="0" i="0" u="none" strike="noStrike" cap="none" normalizeH="0" dirty="0" smtClean="0">
                <a:ln>
                  <a:noFill/>
                </a:ln>
                <a:solidFill>
                  <a:schemeClr val="bg2">
                    <a:lumMod val="10000"/>
                  </a:schemeClr>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представлений, умение привлекать и использовать имеющиеся знания, умение сравнивать и объединять предметы по самым различным признакам. Они развивают внимание, быстроту реакции.</a:t>
            </a:r>
            <a:endParaRPr kumimoji="0" lang="ru-RU" sz="2400"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Интересны игры в загадки-описания — в них дети упражняются в умении выделять характерные признаки предмета, называть их словами, воспитывают внимание.</a:t>
            </a:r>
            <a:endParaRPr kumimoji="0" lang="ru-RU" sz="2400" b="0" i="0" u="none" strike="noStrike" cap="none" normalizeH="0" baseline="0" dirty="0" smtClean="0">
              <a:ln>
                <a:noFill/>
              </a:ln>
              <a:solidFill>
                <a:schemeClr val="bg2">
                  <a:lumMod val="10000"/>
                </a:schemeClr>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2">
                    <a:lumMod val="10000"/>
                  </a:schemeClr>
                </a:solidFill>
                <a:effectLst/>
                <a:latin typeface="Times New Roman" pitchFamily="18" charset="0"/>
                <a:ea typeface="Times New Roman" pitchFamily="18" charset="0"/>
                <a:cs typeface="Times New Roman" pitchFamily="18" charset="0"/>
              </a:rPr>
              <a:t>Имеется целый ряд сборников, из которых воспитатель может выбрать игры с природным содержанием, с нужной на данное время дидактической задачей.</a:t>
            </a:r>
            <a:endParaRPr kumimoji="0" lang="ru-RU" sz="2400" b="0" i="0" u="none" strike="noStrike" cap="none" normalizeH="0" baseline="0" dirty="0" smtClean="0">
              <a:ln>
                <a:noFill/>
              </a:ln>
              <a:solidFill>
                <a:schemeClr val="bg2">
                  <a:lumMod val="10000"/>
                </a:schemeClr>
              </a:solidFill>
              <a:effectLst/>
              <a:latin typeface="Times New Roman" pitchFamily="18" charset="0"/>
              <a:ea typeface="Calibri" pitchFamily="34"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2">
                    <a:lumMod val="10000"/>
                  </a:schemeClr>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bg2">
                    <a:lumMod val="10000"/>
                  </a:schemeClr>
                </a:solidFill>
                <a:effectLst/>
                <a:latin typeface="Times New Roman" pitchFamily="18" charset="0"/>
                <a:cs typeface="Times New Roman" pitchFamily="18"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f827d9a9ea4.jpg"/>
          <p:cNvPicPr>
            <a:picLocks noChangeAspect="1"/>
          </p:cNvPicPr>
          <p:nvPr/>
        </p:nvPicPr>
        <p:blipFill>
          <a:blip r:embed="rId2"/>
          <a:stretch>
            <a:fillRect/>
          </a:stretch>
        </p:blipFill>
        <p:spPr>
          <a:xfrm>
            <a:off x="1142976" y="1142984"/>
            <a:ext cx="6572275" cy="49292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428604"/>
            <a:ext cx="8358246" cy="5693866"/>
          </a:xfrm>
          <a:prstGeom prst="rect">
            <a:avLst/>
          </a:prstGeom>
        </p:spPr>
        <p:txBody>
          <a:bodyPr wrap="square">
            <a:spAutoFit/>
          </a:bodyPr>
          <a:lstStyle/>
          <a:p>
            <a:r>
              <a:rPr lang="ru-RU" sz="2800" dirty="0" smtClean="0">
                <a:solidFill>
                  <a:schemeClr val="bg2">
                    <a:lumMod val="10000"/>
                  </a:schemeClr>
                </a:solidFill>
                <a:latin typeface="Times New Roman" pitchFamily="18" charset="0"/>
                <a:cs typeface="Times New Roman" pitchFamily="18" charset="0"/>
              </a:rPr>
              <a:t>Идея включения игры в процесс обучения издавна привлекает внимание педагогов. К.Д.Ушинский неоднократно подчеркивал легкость, с которой дети усваивают знания, если они сопровождаются игрой. Такого же мнения придерживались ведущие отечественные педагоги А.С.Макаренко, Е. И.Тихеева, Р.И.Жуковская, Д. В. Менджерицкая и др. Понимание целесообразности использования игры в обучении детей дошкольного возраста поставило перед исследователями проблему разработки дидактических игр, цель которых — обеспечить наилучшие условия усвоения знании, умственных навыков и умений. </a:t>
            </a:r>
            <a:endParaRPr lang="ru-RU" sz="2800" dirty="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929718" cy="6370975"/>
          </a:xfrm>
          <a:prstGeom prst="rect">
            <a:avLst/>
          </a:prstGeom>
        </p:spPr>
        <p:txBody>
          <a:bodyPr wrap="square">
            <a:spAutoFit/>
          </a:bodyPr>
          <a:lstStyle/>
          <a:p>
            <a:pPr>
              <a:buFont typeface="Arial" pitchFamily="34" charset="0"/>
              <a:buChar char="•"/>
            </a:pPr>
            <a:r>
              <a:rPr lang="ru-RU" sz="2400" dirty="0" smtClean="0">
                <a:solidFill>
                  <a:schemeClr val="bg2">
                    <a:lumMod val="10000"/>
                  </a:schemeClr>
                </a:solidFill>
                <a:latin typeface="Times New Roman" pitchFamily="18" charset="0"/>
                <a:cs typeface="Times New Roman" pitchFamily="18" charset="0"/>
              </a:rPr>
              <a:t>Исследования А.П.Усовой, В.Н.Аванесовой, А.К.Бондаренко и др. показывают, что специфика дидактической игры как обучающей заключена в ее структуре, содержащей наряду с игровыми учебные задачи. Установлено, что любое произвольное изменение соотношений структурных элементов игры (например, смещение акцента с игровых на учебные задачи, несоблюдение правил, ограничение игровых действий и пр.) ведет к ее разрушению — превращает в систему упражнений.</a:t>
            </a:r>
          </a:p>
          <a:p>
            <a:pPr>
              <a:buFont typeface="Arial" pitchFamily="34" charset="0"/>
              <a:buChar char="•"/>
            </a:pPr>
            <a:r>
              <a:rPr lang="ru-RU" sz="2400" dirty="0" smtClean="0">
                <a:solidFill>
                  <a:schemeClr val="bg2">
                    <a:lumMod val="10000"/>
                  </a:schemeClr>
                </a:solidFill>
                <a:latin typeface="Times New Roman" pitchFamily="18" charset="0"/>
                <a:cs typeface="Times New Roman" pitchFamily="18" charset="0"/>
              </a:rPr>
              <a:t>Хрупкость дидактической игры, которая превращается в упражнения под натиском необходимости решения учебных задач, направленность главным образом на закрепление имеющихся у детей знаний, а не на сообщение им новых побуждают расширить поиск связей обучения с игрой, в частности с сюжетно-ролевой как основным видом игры дошкольного периода. Такой поиск ведется разными исследователями, он особенно важен для экологического воспитания — нового направления дошкольной педагогики.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572560" cy="1200329"/>
          </a:xfrm>
          <a:prstGeom prst="rect">
            <a:avLst/>
          </a:prstGeom>
        </p:spPr>
        <p:txBody>
          <a:bodyPr wrap="square">
            <a:spAutoFit/>
          </a:bodyPr>
          <a:lstStyle/>
          <a:p>
            <a:pPr algn="ctr"/>
            <a:r>
              <a:rPr lang="ru-RU" sz="2400" b="1" i="1" u="sng" dirty="0" smtClean="0">
                <a:solidFill>
                  <a:schemeClr val="bg2">
                    <a:lumMod val="10000"/>
                  </a:schemeClr>
                </a:solidFill>
                <a:latin typeface="Times New Roman" pitchFamily="18" charset="0"/>
                <a:cs typeface="Times New Roman" pitchFamily="18" charset="0"/>
              </a:rPr>
              <a:t>Возможность использования сюжетно-ролевой игры в экологическом воспитании детей опирается на ряд теоретических положений.</a:t>
            </a:r>
            <a:endParaRPr lang="ru-RU" sz="2400" b="1" i="1" u="sng" dirty="0">
              <a:solidFill>
                <a:schemeClr val="bg2">
                  <a:lumMod val="10000"/>
                </a:schemeClr>
              </a:solidFill>
              <a:latin typeface="Times New Roman" pitchFamily="18" charset="0"/>
              <a:cs typeface="Times New Roman" pitchFamily="18" charset="0"/>
            </a:endParaRPr>
          </a:p>
        </p:txBody>
      </p:sp>
      <p:sp>
        <p:nvSpPr>
          <p:cNvPr id="3" name="Прямоугольник 2"/>
          <p:cNvSpPr/>
          <p:nvPr/>
        </p:nvSpPr>
        <p:spPr>
          <a:xfrm>
            <a:off x="142844" y="1357298"/>
            <a:ext cx="8786874" cy="5262979"/>
          </a:xfrm>
          <a:prstGeom prst="rect">
            <a:avLst/>
          </a:prstGeom>
        </p:spPr>
        <p:txBody>
          <a:bodyPr wrap="square">
            <a:spAutoFit/>
          </a:bodyPr>
          <a:lstStyle/>
          <a:p>
            <a:pPr indent="457200"/>
            <a:r>
              <a:rPr lang="ru-RU" sz="2400" dirty="0" smtClean="0">
                <a:solidFill>
                  <a:schemeClr val="bg2">
                    <a:lumMod val="10000"/>
                  </a:schemeClr>
                </a:solidFill>
                <a:latin typeface="Times New Roman" pitchFamily="18" charset="0"/>
                <a:cs typeface="Times New Roman" pitchFamily="18" charset="0"/>
              </a:rPr>
              <a:t>Во-первых игра, по выражению А.В.Запорожца, это эмоциональная деятельность, понимание чего необходимо для реализации полноценного воспитательного процесса. Он подчеркивает, что эффективность обучения в большой степени зависит от эмоционального отношения ребенка к этому процессу: к воспитателю, который обучает, к заданию, которое он дает детям, ко всей ситуации занятия. </a:t>
            </a:r>
          </a:p>
          <a:p>
            <a:pPr indent="457200"/>
            <a:r>
              <a:rPr lang="ru-RU" sz="2400" dirty="0" smtClean="0">
                <a:solidFill>
                  <a:schemeClr val="bg2">
                    <a:lumMod val="10000"/>
                  </a:schemeClr>
                </a:solidFill>
                <a:latin typeface="Times New Roman" pitchFamily="18" charset="0"/>
                <a:cs typeface="Times New Roman" pitchFamily="18" charset="0"/>
              </a:rPr>
              <a:t>Усвоение знаний о природе при помощи игры, вызывающей эмоциональный отклик, не может не оказать влияния на формирование правильного отношения к объектам растительного и животного мира. Подтверждением является исследование Л. А. Абрамян , которая показала, что через игру легко формируется позитивное отношение к окружающим людям, новые положительные эмоции и чувства.</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358246" cy="3046988"/>
          </a:xfrm>
          <a:prstGeom prst="rect">
            <a:avLst/>
          </a:prstGeom>
        </p:spPr>
        <p:txBody>
          <a:bodyPr wrap="square">
            <a:spAutoFit/>
          </a:bodyPr>
          <a:lstStyle/>
          <a:p>
            <a:r>
              <a:rPr lang="ru-RU" sz="2400" dirty="0" smtClean="0">
                <a:solidFill>
                  <a:schemeClr val="bg2">
                    <a:lumMod val="10000"/>
                  </a:schemeClr>
                </a:solidFill>
                <a:latin typeface="Times New Roman" pitchFamily="18" charset="0"/>
                <a:cs typeface="Times New Roman" pitchFamily="18" charset="0"/>
              </a:rPr>
              <a:t>Важна и обратная сторона явления: экологические знания, вызвавшие эмоциональную реакцию у детей, скорей войдут в их самостоятельную игровую деятельность, станут ее содержанием, чем знания, воздействие которых затрагивает лишь интеллектуальную сторону личности дошкольника. С. Л. Рубинштейн подтверждает эту позицию: игра — это деятельность ребенка, значит, она является выражением его отношения к окружающей действительности.</a:t>
            </a:r>
            <a:endParaRPr lang="ru-RU" sz="2400" dirty="0">
              <a:solidFill>
                <a:schemeClr val="bg2">
                  <a:lumMod val="10000"/>
                </a:schemeClr>
              </a:solidFill>
            </a:endParaRPr>
          </a:p>
        </p:txBody>
      </p:sp>
      <p:pic>
        <p:nvPicPr>
          <p:cNvPr id="4" name="Рисунок 3" descr="badb317b4afe8d4c28abbb59c3c6e313.jpg.jpg"/>
          <p:cNvPicPr>
            <a:picLocks noChangeAspect="1"/>
          </p:cNvPicPr>
          <p:nvPr/>
        </p:nvPicPr>
        <p:blipFill>
          <a:blip r:embed="rId2"/>
          <a:stretch>
            <a:fillRect/>
          </a:stretch>
        </p:blipFill>
        <p:spPr>
          <a:xfrm>
            <a:off x="642910" y="3536850"/>
            <a:ext cx="4572032" cy="315923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501154" cy="5940088"/>
          </a:xfrm>
          <a:prstGeom prst="rect">
            <a:avLst/>
          </a:prstGeom>
        </p:spPr>
        <p:txBody>
          <a:bodyPr wrap="square">
            <a:spAutoFit/>
          </a:bodyPr>
          <a:lstStyle/>
          <a:p>
            <a:pPr indent="457200"/>
            <a:r>
              <a:rPr lang="ru-RU" sz="2000" dirty="0" smtClean="0">
                <a:solidFill>
                  <a:schemeClr val="bg2">
                    <a:lumMod val="10000"/>
                  </a:schemeClr>
                </a:solidFill>
                <a:latin typeface="Times New Roman" pitchFamily="18" charset="0"/>
                <a:cs typeface="Times New Roman" pitchFamily="18" charset="0"/>
              </a:rPr>
              <a:t>Во-вторых, педагоги и психологи выявили структуру сюжетно-ролевой игры (воображаемая ситуация, сюжет, роль, игровые действия, совершаемые с теми или иными атрибутами). В развитой форме самостоятельной игровой деятельности старших дошкольников все эти элементы функционально взаимосвязаны в едином игровом процессе. </a:t>
            </a:r>
          </a:p>
          <a:p>
            <a:pPr indent="457200"/>
            <a:r>
              <a:rPr lang="ru-RU" sz="2000" dirty="0" smtClean="0">
                <a:solidFill>
                  <a:schemeClr val="bg2">
                    <a:lumMod val="10000"/>
                  </a:schemeClr>
                </a:solidFill>
                <a:latin typeface="Times New Roman" pitchFamily="18" charset="0"/>
                <a:cs typeface="Times New Roman" pitchFamily="18" charset="0"/>
              </a:rPr>
              <a:t>Два момента — необходимость получать знания о природе и овладевать способами их реализации в игре — смыкают игровую деятельность с экологическим воспитанием. Можно утверждать, что корни игровой деятельности уходят в обучение, в процессе которого дошкольники получают сведения об окружающей действительности и могут овладевать образцами построения любых элементов игры (обыгрывание игрушек, построение сюжетов, реализация ролевых действий и пр.). </a:t>
            </a:r>
          </a:p>
          <a:p>
            <a:pPr indent="457200"/>
            <a:r>
              <a:rPr lang="ru-RU" sz="2000" dirty="0" smtClean="0">
                <a:solidFill>
                  <a:schemeClr val="bg2">
                    <a:lumMod val="10000"/>
                  </a:schemeClr>
                </a:solidFill>
                <a:latin typeface="Times New Roman" pitchFamily="18" charset="0"/>
                <a:cs typeface="Times New Roman" pitchFamily="18" charset="0"/>
              </a:rPr>
              <a:t>Об этом же свидетельствуют Н. Я. Михайленко, Е.В. Зворыгиной и С.Л. Новоселовой, в которых предусматривается проведение обучающих игр как одного из средств руководства формированием самостоятельной игровой деятельности. Особенно тесная связь игры и обучения просматривается в подходе Е. В. Зворыгиной и С. Л. Новоселовой. Предложенный ими комплексный метод руководства игрой включает четыре элемента, два из которых (формирование знаний и обучающие игры) входят в сферу занятий.</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612845"/>
            <a:ext cx="8358246" cy="4893647"/>
          </a:xfrm>
          <a:prstGeom prst="rect">
            <a:avLst/>
          </a:prstGeom>
        </p:spPr>
        <p:txBody>
          <a:bodyPr wrap="square">
            <a:spAutoFit/>
          </a:bodyPr>
          <a:lstStyle/>
          <a:p>
            <a:pPr indent="457200"/>
            <a:r>
              <a:rPr lang="ru-RU" sz="2400" dirty="0" smtClean="0">
                <a:solidFill>
                  <a:schemeClr val="bg2">
                    <a:lumMod val="10000"/>
                  </a:schemeClr>
                </a:solidFill>
                <a:latin typeface="Times New Roman" pitchFamily="18" charset="0"/>
                <a:cs typeface="Times New Roman" pitchFamily="18" charset="0"/>
              </a:rPr>
              <a:t>Таким образом, включение сюжетно-ролевой игры в процесс обучения, в частности в занятия по экологии, ни в коей степени не противоречит становлению самостоятельной игровой деятельности. Наоборот, реализация программного содержания посредством включения в занятие по инициативе взрослого различных элементов игры послужит для детей игровым образцом, своеобразной формой обучающей игры, которая, несомненно, окажет влияние на содержание последующих игр, на формирование умения самостоятельно осуществлять игровые замыслы. Можно не сомневаться: чем чаще воспитатель использует игру на занятиях, чем удачнее и разнообразнее будут его находки, тем эффективнее их влияние на самостоятельную игровую деятельность детей.</a:t>
            </a:r>
            <a:endParaRPr lang="ru-RU" sz="2400" dirty="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hidden">
          <a:xfrm>
            <a:off x="29261" y="571480"/>
            <a:ext cx="8974700" cy="4401205"/>
          </a:xfrm>
          <a:prstGeom prst="rect">
            <a:avLst/>
          </a:prstGeom>
          <a:noFill/>
        </p:spPr>
        <p:txBody>
          <a:bodyPr wrap="none" rtlCol="0">
            <a:spAutoFit/>
          </a:bodyPr>
          <a:lstStyle/>
          <a:p>
            <a:pPr algn="ctr"/>
            <a:r>
              <a:rPr lang="ru-RU" sz="2800" u="sng" dirty="0" smtClean="0">
                <a:solidFill>
                  <a:schemeClr val="bg2">
                    <a:lumMod val="10000"/>
                  </a:schemeClr>
                </a:solidFill>
                <a:latin typeface="Times New Roman" pitchFamily="18" charset="0"/>
                <a:cs typeface="Times New Roman" pitchFamily="18" charset="0"/>
              </a:rPr>
              <a:t>на экологических занятиях </a:t>
            </a:r>
          </a:p>
          <a:p>
            <a:pPr algn="ctr"/>
            <a:r>
              <a:rPr lang="ru-RU" sz="2800" u="sng" dirty="0" smtClean="0">
                <a:solidFill>
                  <a:schemeClr val="bg2">
                    <a:lumMod val="10000"/>
                  </a:schemeClr>
                </a:solidFill>
                <a:latin typeface="Times New Roman" pitchFamily="18" charset="0"/>
                <a:cs typeface="Times New Roman" pitchFamily="18" charset="0"/>
              </a:rPr>
              <a:t>следует отдать </a:t>
            </a:r>
          </a:p>
          <a:p>
            <a:pPr algn="ctr"/>
            <a:r>
              <a:rPr lang="ru-RU" sz="2800" u="sng" dirty="0" smtClean="0">
                <a:solidFill>
                  <a:schemeClr val="bg2">
                    <a:lumMod val="10000"/>
                  </a:schemeClr>
                </a:solidFill>
                <a:latin typeface="Times New Roman" pitchFamily="18" charset="0"/>
                <a:cs typeface="Times New Roman" pitchFamily="18" charset="0"/>
              </a:rPr>
              <a:t>предпочтение элементам сюжетно-ролевой игры.</a:t>
            </a:r>
          </a:p>
          <a:p>
            <a:pPr algn="ctr"/>
            <a:r>
              <a:rPr lang="ru-RU" sz="2800" u="sng" dirty="0" smtClean="0">
                <a:solidFill>
                  <a:schemeClr val="bg2">
                    <a:lumMod val="10000"/>
                  </a:schemeClr>
                </a:solidFill>
                <a:latin typeface="Times New Roman" pitchFamily="18" charset="0"/>
                <a:cs typeface="Times New Roman" pitchFamily="18" charset="0"/>
              </a:rPr>
              <a:t>В зависимости от учебной задачи занятия, </a:t>
            </a:r>
          </a:p>
          <a:p>
            <a:pPr algn="ctr"/>
            <a:r>
              <a:rPr lang="ru-RU" sz="2800" u="sng" dirty="0" smtClean="0">
                <a:solidFill>
                  <a:schemeClr val="bg2">
                    <a:lumMod val="10000"/>
                  </a:schemeClr>
                </a:solidFill>
                <a:latin typeface="Times New Roman" pitchFamily="18" charset="0"/>
                <a:cs typeface="Times New Roman" pitchFamily="18" charset="0"/>
              </a:rPr>
              <a:t>его программного содержания в равной степени могут</a:t>
            </a:r>
          </a:p>
          <a:p>
            <a:pPr algn="ctr"/>
            <a:r>
              <a:rPr lang="ru-RU" sz="2800" u="sng" dirty="0" smtClean="0">
                <a:solidFill>
                  <a:schemeClr val="bg2">
                    <a:lumMod val="10000"/>
                  </a:schemeClr>
                </a:solidFill>
                <a:latin typeface="Times New Roman" pitchFamily="18" charset="0"/>
                <a:cs typeface="Times New Roman" pitchFamily="18" charset="0"/>
              </a:rPr>
              <a:t> быть задействованы сюжетная сторона игры, сказочные </a:t>
            </a:r>
          </a:p>
          <a:p>
            <a:pPr algn="ctr"/>
            <a:r>
              <a:rPr lang="ru-RU" sz="2800" u="sng" dirty="0" smtClean="0">
                <a:solidFill>
                  <a:schemeClr val="bg2">
                    <a:lumMod val="10000"/>
                  </a:schemeClr>
                </a:solidFill>
                <a:latin typeface="Times New Roman" pitchFamily="18" charset="0"/>
                <a:cs typeface="Times New Roman" pitchFamily="18" charset="0"/>
              </a:rPr>
              <a:t>или литературные персонажи, ролевые отношения и т. д. </a:t>
            </a:r>
          </a:p>
          <a:p>
            <a:pPr algn="ctr"/>
            <a:r>
              <a:rPr lang="ru-RU" sz="2800" u="sng" dirty="0" smtClean="0">
                <a:solidFill>
                  <a:schemeClr val="bg2">
                    <a:lumMod val="10000"/>
                  </a:schemeClr>
                </a:solidFill>
                <a:latin typeface="Times New Roman" pitchFamily="18" charset="0"/>
                <a:cs typeface="Times New Roman" pitchFamily="18" charset="0"/>
              </a:rPr>
              <a:t>В любом случае характер игры целиком </a:t>
            </a:r>
          </a:p>
          <a:p>
            <a:pPr algn="ctr"/>
            <a:r>
              <a:rPr lang="ru-RU" sz="2800" u="sng" dirty="0" smtClean="0">
                <a:solidFill>
                  <a:schemeClr val="bg2">
                    <a:lumMod val="10000"/>
                  </a:schemeClr>
                </a:solidFill>
                <a:latin typeface="Times New Roman" pitchFamily="18" charset="0"/>
                <a:cs typeface="Times New Roman" pitchFamily="18" charset="0"/>
              </a:rPr>
              <a:t>определяется логикой построения занятия, </a:t>
            </a:r>
          </a:p>
          <a:p>
            <a:pPr algn="ctr"/>
            <a:r>
              <a:rPr lang="ru-RU" sz="2800" u="sng" dirty="0" smtClean="0">
                <a:solidFill>
                  <a:schemeClr val="bg2">
                    <a:lumMod val="10000"/>
                  </a:schemeClr>
                </a:solidFill>
                <a:latin typeface="Times New Roman" pitchFamily="18" charset="0"/>
                <a:cs typeface="Times New Roman" pitchFamily="18" charset="0"/>
              </a:rPr>
              <a:t>которое направлено на достижение дидактической цели</a:t>
            </a:r>
            <a:r>
              <a:rPr lang="ru-RU" sz="2800" dirty="0" smtClean="0">
                <a:solidFill>
                  <a:schemeClr val="bg2">
                    <a:lumMod val="10000"/>
                  </a:schemeClr>
                </a:solidFill>
                <a:latin typeface="Times New Roman" pitchFamily="18" charset="0"/>
                <a:cs typeface="Times New Roman" pitchFamily="18" charset="0"/>
              </a:rPr>
              <a:t>. </a:t>
            </a:r>
            <a:endParaRPr lang="ru-RU" sz="2800" dirty="0">
              <a:solidFill>
                <a:schemeClr val="bg2">
                  <a:lumMod val="10000"/>
                </a:schemeClr>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5">
      <a:dk1>
        <a:srgbClr val="3F6C19"/>
      </a:dk1>
      <a:lt1>
        <a:srgbClr val="5EA226"/>
      </a:lt1>
      <a:dk2>
        <a:srgbClr val="B2E389"/>
      </a:dk2>
      <a:lt2>
        <a:srgbClr val="CBECB0"/>
      </a:lt2>
      <a:accent1>
        <a:srgbClr val="E5F5D7"/>
      </a:accent1>
      <a:accent2>
        <a:srgbClr val="7FD13B"/>
      </a:accent2>
      <a:accent3>
        <a:srgbClr val="3F6C19"/>
      </a:accent3>
      <a:accent4>
        <a:srgbClr val="5EA226"/>
      </a:accent4>
      <a:accent5>
        <a:srgbClr val="B2E389"/>
      </a:accent5>
      <a:accent6>
        <a:srgbClr val="CBECB0"/>
      </a:accent6>
      <a:hlink>
        <a:srgbClr val="E5F5D7"/>
      </a:hlink>
      <a:folHlink>
        <a:srgbClr val="7FD13B"/>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247</TotalTime>
  <Words>2392</Words>
  <Application>Microsoft Office PowerPoint</Application>
  <PresentationFormat>Экран (4:3)</PresentationFormat>
  <Paragraphs>99</Paragraphs>
  <Slides>25</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25</vt:i4>
      </vt:variant>
    </vt:vector>
  </HeadingPairs>
  <TitlesOfParts>
    <vt:vector size="27" baseType="lpstr">
      <vt:lpstr>Поток</vt:lpstr>
      <vt:lpstr>Формула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29</cp:revision>
  <dcterms:created xsi:type="dcterms:W3CDTF">2013-09-03T16:00:11Z</dcterms:created>
  <dcterms:modified xsi:type="dcterms:W3CDTF">2019-03-11T14:25:45Z</dcterms:modified>
</cp:coreProperties>
</file>